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8.xml" ContentType="application/vnd.openxmlformats-officedocument.presentationml.notesSlide+xml"/>
  <Override PartName="/ppt/ink/ink5.xml" ContentType="application/inkml+xml"/>
  <Override PartName="/ppt/notesSlides/notesSlide9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5" r:id="rId2"/>
    <p:sldId id="267" r:id="rId3"/>
    <p:sldId id="266" r:id="rId4"/>
    <p:sldId id="258" r:id="rId5"/>
    <p:sldId id="268" r:id="rId6"/>
    <p:sldId id="256" r:id="rId7"/>
    <p:sldId id="274" r:id="rId8"/>
    <p:sldId id="279" r:id="rId9"/>
    <p:sldId id="277" r:id="rId10"/>
    <p:sldId id="284" r:id="rId11"/>
    <p:sldId id="285" r:id="rId12"/>
    <p:sldId id="260" r:id="rId13"/>
    <p:sldId id="278" r:id="rId14"/>
    <p:sldId id="287" r:id="rId15"/>
    <p:sldId id="286" r:id="rId16"/>
    <p:sldId id="269" r:id="rId17"/>
    <p:sldId id="271" r:id="rId18"/>
    <p:sldId id="270" r:id="rId19"/>
    <p:sldId id="259" r:id="rId20"/>
    <p:sldId id="295" r:id="rId21"/>
    <p:sldId id="257" r:id="rId22"/>
    <p:sldId id="281" r:id="rId23"/>
    <p:sldId id="288" r:id="rId24"/>
    <p:sldId id="292" r:id="rId25"/>
    <p:sldId id="293" r:id="rId26"/>
    <p:sldId id="294" r:id="rId27"/>
    <p:sldId id="289" r:id="rId28"/>
    <p:sldId id="290" r:id="rId29"/>
    <p:sldId id="291" r:id="rId30"/>
    <p:sldId id="262" r:id="rId31"/>
    <p:sldId id="261" r:id="rId32"/>
    <p:sldId id="273" r:id="rId33"/>
    <p:sldId id="264" r:id="rId34"/>
    <p:sldId id="280" r:id="rId35"/>
    <p:sldId id="283" r:id="rId36"/>
    <p:sldId id="282" r:id="rId37"/>
    <p:sldId id="275" r:id="rId38"/>
    <p:sldId id="276" r:id="rId39"/>
    <p:sldId id="263" r:id="rId40"/>
    <p:sldId id="272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3173" autoAdjust="0"/>
  </p:normalViewPr>
  <p:slideViewPr>
    <p:cSldViewPr snapToGrid="0">
      <p:cViewPr>
        <p:scale>
          <a:sx n="80" d="100"/>
          <a:sy n="80" d="100"/>
        </p:scale>
        <p:origin x="91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6552,'196'173'2796,"-60"-43"-1559,43 36-550,-1-35 189,-152-113-330,3 5-301,33 33-1,-49-43-69,-1-1 1705,0 4-5635,-12-16 3674,0 0 0,0 0-1,0 0 1,-1 0 0,1 0 0,0 0 0,0 0 0,0 0 0,0 0-1,0 0 1,0 0 0,0 0 0,0 0 0,0 1 0,0-1 0,-1 0-406,1 0 406,0 0 0,0 0-1,0 0 1,0 0 0,0 0 0,0 1 0,0-1 0,0 0 0,0 0-1,0 0 1,0 0 0,0 0 0,0 0 0,0 0 0,0 0 0,0 0 0,0 1-1,0-1 1,0 0 0,0 0 0,0 0 0,0 0 0,0 0 0,0 0-1,0 0 1,0 0 0,0 0 0,0 0 0,0 0 0,1 1 0,-1-1-244,0 0 244,0 0 0,0 0 0,0 0 0,0 0-1,0 0 1,-16-12-2909,6 3 2454,-4-4-597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8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9144,'30'24'-3796,"10"22"4581,-2-2-237,78 84 2210,-79-84-1968,2 0 0,2-3 0,61 47 1,-42-44-460,-1 3 1,96 101-1,-128-117-52,1-2 0,60 48 1,-81-72-280,11 4-267,-17-8-1066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5.49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4 992,'6'6'60,"3"1"556,-15-24 8669,8 19-8934,280 257 753,-158-148-486,13 12 273,-81-73-910,-39-35 59,0 0 0,0 0 0,27 15 0,52 21 634,-92-49-689,1 1 0,-1 0 0,0 0 0,0 0 0,0 1 0,0-1 0,4 7 0,11 9 39,-18-18-72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0 992,'48'63'12449,"83"60"-12170,-64-55-173,78 77 633,-109-113-505,2-2 1,50 32 0,-64-45-203,-2 0 0,0 1 1,29 31-1,-5-3-24,19 6 424,-41-35 127,32 31 1,-45-37-309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5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5208,'13'20'220,"0"0"0,1-1 0,1-1 0,1 0 0,0-1 0,2-1 0,30 23 0,118 83 832,-134-97-462,0 1 1,-2 1 0,42 49 0,-30-31-197,-18-22 88,51 37 0,-29-26-183,13 10 45,113 59 0,-138-83-287,-28-15 10,0 0 1,-1 1-1,1 0 1,-1 0-1,-1 0 0,1 0 1,-1 1-1,0 0 1,5 12-1,1-1-409,-7-11 422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0 992,'32'31'3605,"-43"-38"-439,2 0-753,13 13 2765,63 63-5299,132 101 0,-82-80 577,-95-70-312,-2 0 0,19 25 1,-22-26-125,0 0 1,1-1 0,28 23 0,0-4-53,-35-26 9,0-2-1,1 0 1,0 0-1,0-1 1,1 0-1,17 7 1,-4-1-6140,-42-17-177,-48-33 4891,18 6 689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5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6368,'52'62'5540,"46"22"-4618,172 111 0,-253-182-902,-1 0 1,0 1 0,20 22-1,27 25 168,158 93 400,-20-17-409,-142-103 328,-55-32-339,-3-2 121,-28-14-9862,-32-26 5992,34 22 2534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1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7000,'30'22'3904,"12"18"-2211,7 6-1082,-1-6-445,-30-23-63,1-1 0,0-1 0,1-1 1,1-1-1,34 17 0,-37-21-77,-1 1 0,-1 0 0,1 2 0,-2 0 0,0 1 0,0 0-1,22 28 1,-18-20 208,1-2-1,0 0 0,26 18 0,-8-12-537,1-2 0,68 31 0,-86-46 515,-1 2-1,0 0 1,-1 1 0,22 16-1,-27-13 223,-12-11-393,1-1 1,-1 0-1,0 0 1,0 0-1,1 0 1,0 0-1,-1 0 1,1-1-1,4 2 1,-6-2 40,-21-16-4797,14 12 4479,-88-61-8728,85 58 7978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11032,'4'6'139,"0"1"1,0-1 0,1 0 0,-1 0-1,1-1 1,0 0 0,1 0 0,-1 0 0,1 0-1,0-1 1,11 7 0,13 11 425,73 70 162,37 32-670,36-7 331,-150-101-248,45 37-114,-58-42-18,0 0 1,1-1-1,0 0 0,1-1 1,0-1-1,21 9 0,-29-14 5,0 0-1,-1 1 0,0 0 1,0 0-1,0 0 0,0 1 1,9 10-1,24 17-7,12-10-114,-48-20 1925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0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1 992,'123'81'5701,"-3"-1"-189,217 146-5100,-217-149 426,-31-22-373,-39-16-336,-35-27-124,0 0 0,1-1 0,18 10 0,-24-17-584,3 2 1982,-26-3-14944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6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6728,'2'4'-398,"2"3"1722,-10-6 3078,6 1-4268,1 1 1,-1-1-1,1 0 0,-1 0 1,1 0-1,0 0 1,0 0-1,0 0 1,0 0-1,0 0 0,0 0 1,0-1-1,1 1 1,2 2-1,27 24 103,-14-14-84,30 28 8,2-2 0,2-3 0,77 44 0,-108-68-30,1 1 0,-2 1-1,19 18 1,-19-18-28,1 0-1,27 16 1,10 7 382,-30-20-496,1-1 0,49 21 0,-44-23 6,-17-6-61,-12-6 34,0-1 0,0 0 0,0 0 0,0 0-1,0 0 1,0 0 0,1-1 0,4 1 0,-8-2-377,-38-10-7287,16 0 3328,10 3 4044,-16-8-956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1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34 12 992,'25'36'372,"-25"-28"1588,-8-10-401,-11-10 702,-12-27 5531,49 56-7203,27 21-489,1-2-1,51 31 1,-1-1 348,109 60-126,-163-104-285,-20-12-20,0 2-1,-1 1 0,33 25 1,18 36 191,-66-69-210,-4-5-136,-4-5-229,-9-13-750,8 13 877,-1 0 0,1 1 1,-1-1-1,-1 1 1,1-1-1,-7-3 1,-53-32-338,0-2 1,-81-72-1,21 22 92,93 71 172,-157-101-233,134 86 2588,53 35-678,2 4-1342,1 0 1,-1-1-1,1 1 1,0-1 0,0 1-1,0-1 1,0 0 0,0 1-1,4 1 1,1 3 7,13 11-20,0 0 0,2-1 1,45 26-1,-38-24 33,66 49 15,-62-41-21,53 30 0,-34-26-32,34 18 11,-57-33-4,-21-11-16,0 0 1,1-1 0,15 5 0,-16-5 0,1-1 1,-1 1 0,1 0-1,-1 1 1,0 0 0,-1 0 0,1 1-1,-1 0 1,0 0 0,-1 0-1,0 1 1,0 0 0,10 15 0,-11-16-44,1 1 1,0-1 0,1 0 0,0-1 0,-1 0 0,2 0-1,10 6 1,-18-11 44,0 1 0,0-1-1,0 0 1,0 0 0,1 0-1,-1 0 1,0 0 0,0 0-1,0 1 1,0-1 0,0 0-1,0 0 1,0 0 0,0 0-1,1 0 1,-1 0 0,0 0-1,0 0 1,0 0 0,0 0-1,0 1 1,1-1 0,-1 0-1,0 0 1,0 0 0,0 0-1,0 0 1,0 0 0,1 0-1,-1 0 1,0 0 0,0 0-1,0 0 1,0 0 0,0 0-1,1-1 1,-1 1 0,0 0-1,0 0 1,0 0 0,0 0-1,0 0 1,0 0 0,1 0-1,-1 0 1,0 0 0,0 0-1,0 0 1,0-1 0,0 1-1,0 0 1,0 0 0,0 0-1,0 0 1,1 0 0,-1-1-1,0 1 1,0 0 0,0 0-1,0 0 1,4-1-64,26 20 721,-24-15-852,-8-6-196,-14-5 682,14 7-296,-9-6-110,-28-24 1,24 21 237,-2-6-467,-41-50 601,50 58-300,-1 1-1,-1 0 0,1 0 1,-1 1-1,0 1 0,0 0 1,0 0-1,-1 1 0,-16-4 1,17 4-14,1-1 1,-1 0 0,1-1-1,-1 0 1,2 0 0,-17-13-1,-5-3-655,-270-172-8431,265 171 7831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95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9504,'4'3'285,"1"1"1,-1-1 0,0 1-1,0 0 1,0 0-1,0 0 1,-1 0 0,0 0-1,6 10 1,19 23 310,270 224-459,-204-179-120,155 123 731,-227-188-640,-1 2 0,0 0 0,-1 1-1,-1 1 1,-1 1 0,23 37 0,-36-53-134,0 0-1,1 0 1,0-1 0,0 1 0,0-2 0,0 1-1,1 0 1,-1-1 0,1 0 0,0-1-1,8 3 1,-13-5-436,-11-6-9013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10488,'7'18'32,"-1"-1"-684,-4-4 289,19 9 1558,67 70-209,-35-34-924,65 54-1,-84-84-130,108 96 63,-84-70 709,103 74 0,-134-109-538,-12-9-67,0 1-1,-1 0 0,22 23 0,-30-28-11,1 1 0,0-1 0,1-1 0,-1 0 0,10 5 0,-10-6 40,0 1 0,0-1 0,0 1 0,-1 0 0,0 1 0,0-1 0,6 8 0,-1 2 31,3 5-64,0 0 0,2-1 0,0-1 0,1 0 0,1-1 0,0-1 0,23 14 1,5 2 418,57 50 1,-21-15-160,-65-53-130,-14-11-227,0 0-1,0 0 0,0 0 0,1-1 0,-1 1 1,1-1-1,0 0 0,7 3 0,-3-1-46,0 0 0,0 1 0,-1 0 0,0 1 0,0 0 0,0 0 0,9 12 0,-6-8 44,6 6 7,-6-6 0,-1 0 0,19 13 0,36 33 640,-22-21-542,-26-21-422,-7-6-3176,-26-16 1419,-22-17 1728,0-2 0,2-1 1,-54-52-1,83 72 266,0 1 0,-1 0-1,0 0 1,-14-8 0,-4-9-785,-18-1 5115,41 23-3985,4 3-84,6 6-62,13 6 88,0 1 0,-1 0 0,0 1 0,-1 1 0,-1 1 0,19 26 0,-11-18-205,1-1 1,1-1 0,1-2 0,1 0-1,39 21 1,-16-9-490,19 4 279,-59-33 270,1 1-1,-1 1 1,0 0-1,-1 0 1,1 1-1,-1 1 1,-1 0-1,17 17 1,-20-20 2,-1 1 0,1-1 0,0-1 1,0 1-1,0-1 0,14 7 1,-14-8-84,0 0 1,-1 0 0,1 1-1,-1 0 1,0 0 0,0 0-1,0 0 1,8 10 0,-11-11 30,0-1 0,0 0 0,1 0 0,-1 0 0,1 0 0,-1 0 0,1 0 1,0-1-1,-1 1 0,1-1 0,5 2 0,18 10 26,52 60-848,-76-72 693,-1 1 0,1-1 0,-1 0 0,1 0 0,0 0 0,-1 0 0,1-1 0,0 1 0,0 0 0,0-1 0,0 1 0,2-1 0,-2 1 84,0-1 0,0 0 0,0 1 1,0-1-1,0 1 0,0 0 0,-1 0 0,1 0 1,0 0-1,0 0 0,-1 0 0,3 2 0,29 20-841,1-1-1,60 27 0,-93-48 866,18 10 113,0 2 0,0 0 1,-1 1-1,19 19 0,8 6-1394,-34-31 1160,-1-1 0,1-1 0,0 0 0,15 5 0,-15-6 315,0 0 0,0 0 1,0 1-1,11 9 0,31 11 1163,-49-24-1176,12 6-191,19 12 599,-33-18-513,0-1 0,0 1-1,-1 0 1,1 0 0,0 1 0,-1-1-1,1 0 1,-1 0 0,0 1 0,2 4-1,14 15 1109,-11-15-1097,12 18 104,-11-18-234,0 0 1,0 0 0,0 0-1,1-1 1,9 6 0,9 8-55,-25-20 145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4.4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1 992,'0'0'0,"8"5"0,4 6 0,-1-4 8,-1 2-8,-3-4 8,-1 1-8,6 5-280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41.4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13536,'0'0'-2684,"4"2"2998,51 36 1170,-53-38-308,0-17-2385,-2 17 1224,0 0 0,0 0 1,1 0-1,-1 0 0,0-1 1,0 1-1,0 0 1,0 0-1,0 0 0,0 0 1,1 0-1,-1-1 0,0 1 1,0 0-1,0 0 0,1 0 1,-1 0-1,0 0 1,0 0-1,0 0 0,0 0 1,1 0-1,-1 0 0,0 0 1,0 0-1,0 0 0,1 0 1,-1 0-1,0 0 1,0 0-1,0 0 0,1 0 1,-1 0-1,0 0 0,0 0 1,0 0-1,1 0 0,-1 0 1,24 25 1718,2 5-980,101 76-284,-79-74-84,-38-27-348,-1 1 0,0 0 0,17 14-1,-20-14-142,0 0 0,-1 1 0,0 0 0,7 10 0,-7-10 13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42.10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2248,'10'14'1348,"0"0"0,1-1 0,1 0 0,0-1 0,16 13 0,-26-23-1294,145 114 3241,-28-16-3799,-85-74 562,-23-17 310,1 0-1,22 12 1,-33-20 890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42.62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3864,'15'10'789,"0"0"0,21 20 0,-24-19 30,0-1-1,1 0 1,26 15-1,3-5-195,-2 2 0,59 43 0,-80-51-82,1-1 0,1-1-1,27 12 1,-43-18 342,-3-5-2449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44.00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3144,'3'5'245,"0"0"0,0-1-1,1 0 1,-1 1 0,1-2 0,0 1 0,0 0 0,0-1 0,7 5-1,20 18 1148,-22-17-705,0 0-1,20 14 1,6 5-250,58 47 1530,-64-55-1403,-2 2 1,27 27-1,-37-31-849,-13-12 359,1-1-1,-1 0 0,1 0 0,0-1 1,1 0-1,-1 0 0,1 0 0,7 4 1,52 33 289,-21-11 150,-34-24-506,-3-3 6,-1 2 0,0-1 1,0 1-1,0 0 0,10 10 0,-2-5 109,13 2-60,18 17-108,5 7 176,-17-18 512,-32-17-662,19 12 185,56 53-698,-70-60 541,-1-2 32,-4-3 314,31 21-2164,4 15-3305,-35-35 5898,-22-24-5310,-9-3 2574,14 11 773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45.7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939 713 9328,'0'0'3405,"-10"-4"-2760,-22-15 79,-42-30-1,44 28-635,-58-31 0,65 39 108,0-1 0,1-1 0,-24-20 0,-23-17-168,-37-2-136,70 31 137,-58-51-1,69 51-858,-40-48 1,44 46-40,-1 0 1,-29-23-1,43 42 875,0 0 0,0 1 0,0 0 0,-12-5 0,4 2 488,15 7-507,-1 0-1,-3-3 12,3 3-130,0-1 1,0 1 0,1 0-1,-1-1 1,1 0-1,-1 1 1,1-1 0,0 0-1,-1 1 1,1-1 0,0 0-1,0 0 1,0 0-1,0 0 1,1 0 0,-1 0-1,0 0 1,1-1 0,-1-1-1,0-3-280,1 6 561,0 1-113,0-1 0,0 1 1,0 0-1,0 0 0,0 0 0,0 0 1,0 0-1,1 0 0,-1 0 0,0 0 0,0 0 1,0 0-1,0 0 0,0 0 0,0 0 0,0 0 1,0 0-1,0-1 0,0 1 0,0 0 1,0 0-1,0 0 0,0 0 0,0 0 0,0 0 1,0 0-1,1 0 0,-1-1 0,0 1 0,0 0 1,0 0-1,0 0 0,0 0 0,-1 0 1,1 0-1,0 0 0,0 0 0,0-1 0,13 3-200,-2 4 86,1 0 0,-2 0 0,1 1-1,-1 1 1,0 0 0,8 9 0,11 7 972,25 32-129,0-8-14,62 39-1,-27-11 20,-37-41-576,-15-11 11,34 29 0,-47-30-342,-19-17 86,1 0 1,0-1-1,-1 0 1,10 5-1,33 22 221,46 37 0,-83-61-97,-7-5 10,0 0 0,-1 0 0,1 1-1,-1-1 1,0 0 0,0 1-1,3 5 1,-5-8 145,3 1-208,-1 0 1,0 0-1,1 0 1,-1 0-1,0 0 1,-1 1-1,1-1 1,0 1-1,3 4 1,3 2-49,-5-5-309,25 17 921,-7-15-4759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46.43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718 523 2784,'0'0'9738,"-24"-9"-9142,-11-14-469,23 14 103,-1 0-1,-22-10 1,23 12-184,-1 0 0,1-1 0,-15-13 0,14 10-62,-1 1 0,-16-9 0,-80-45-1078,46 25 830,45 26 272,-1 0 0,-23-9 0,34 17-85,0 0 1,0 0-1,-14-12 1,-21-13 372,33 22-249,0 0 0,1-1 0,0 0 0,0-1 0,1 0 0,1 0 0,-1-1 0,2 0-1,0-1 1,-7-13 0,10 17 73,3 5-124,0 0 0,-1 1 0,1-1 1,-1 1-1,1-1 0,-1 1 0,0 0 0,-2-3 1,3 4-291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47.48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642 453 992,'-22'-10'135,"0"0"0,1-2 0,-23-15 0,-30-17 109,38 23-325,-49-35 1,27 17 1556,26 18-911,0-2 0,1-1 0,-45-47 0,65 60 393,4 2-997,0 1 1,-1 1-1,0-1 0,-15-10 1,-20-15-177,41 33-450,26 16-511,113 90 5986,-112-82-3100,-21-20-1678,0 0 1,0 0-1,0 0 1,1 0-1,8 5 0,33 20-34,62 51 0,-95-70-347,12 12 901,-17-15-385,0 0 1,1 0-1,-1-1 0,17 9 0,-19-12-16,-1 0-1,0 1 1,0-1 0,0 1-1,7 7 1,-8-7-32,0 0 0,1 0 1,-1 0-1,1-1 0,0 0 0,9 5 1,-12-7-88,1 1 0,0 0 1,0 0-1,-1 0 1,1 0-1,-1 0 1,0 0-1,4 5 0,19 15-191,-24-21 160,12 8 40,29 27-107,-13-13 635,-27-22-1401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48.31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1 992,'6'6'805,"0"0"0,0 0 0,1 0 0,-1-1 0,2 0 0,-1 0 0,14 7 0,22 15 2288,5 2-2684,-40-26-253,0 1 1,-1 0-1,1 1 0,-1 0 1,0 0-1,0 0 1,10 13-1,-15-16-101,28 28 1073,-20-23-1128,5 2 371,-1 1 0,19 16 0,35 22-828,-21-17 450,-17-1 398,10 2 1667,-39-31-2166,-1 0 1,1 0-1,-1 0 0,1 0 1,0 0-1,-1 0 0,1 0 1,0 0-1,0-1 0,-1 1 1,1 0-1,0 0 0,0-1 0,2 2 1,-1-1-1007,6 7-8119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52.33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1264,'0'0'5709,"1"4"-4740,8 17-285,1 0 0,1-1 0,1 0 0,0-1-1,2 0 1,18 20 0,-17-26 14,1 1 0,30 18 0,-29-21-317,0 0 0,26 25 0,-32-26-134,2 0 0,24 15 0,6 5-272,-2 0 140,-25-19 141,0 1 1,-1 1-1,20 20 0,-31-28-139,1 0-1,-1-1 0,1 0 1,0 0-1,11 6 0,16 15 133,-25-19-228,-1 1 1,1-1 0,1-1-1,-1 0 1,10 6 0,18 12 109,22 28 220,-38-40 340,-11-6-590,0 0 0,-1 0 0,1 1 0,-1 0-1,0 1 1,7 8 0,-13-14-96,-1 0 1,1 0-1,0 0 0,0-1 0,0 1 1,1 0-1,-1 0 0,0-1 1,0 1-1,0 0 0,0-1 0,1 1 1,-1-1-1,0 0 0,1 1 0,-1-1 1,0 0-1,1 0 0,-1 0 1,0 0-1,1 0 0,-1 0 0,2 0 1,-2-1 866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1.3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1 992,'29'18'1943,"-15"-5"1605,0 1 0,20 28 0,-10-12-1370,54 43-2394,-64-59 395,0 0 0,0 0 0,1-2 0,1 0 0,0 0 0,30 15 0,-44-26-155,0 0 0,1 1 0,-2 0 0,1 0 0,0-1 0,0 1 0,0 0-1,-1 0 1,1 0 0,1 4 0,11 12-14,-13-17-7,14 10 273,-1 1 0,25 25 0,11 9-53,-45-39-180,16 18 72,89 79 201,-49-43 320,-47-49-615,0 1 0,14 18 0,3 2 63,0-1 343,-11-10-326,28 23-1,14 20-363,-46-45 381,2-2 0,1 0 0,24 18 0,-19-14 54,-20-17-161,1 0 0,0 0-1,0 0 1,1-1 0,8 5-1,-10-6-2,0-1 0,0 1-1,0 0 1,-1 1 0,0-1 0,1 1-1,2 3 1,-3-3-18,0 0-1,0-1 1,0 0-1,0 1 1,1-1 0,-1-1-1,1 1 1,6 4-1,3-1-45,0 2-1,-1 0 1,14 11-1,22 15 267,-38-27-241,-1 1-1,0 0 1,13 14-1,-13-14-43,31 25-60,-22-19 236,0 0-1,20 21 1,3 3 261,28 16-856,-66-52 483,14 13 44,-2 0-18,1-2 1,1-1-1,33 20 1,-48-30-22,3 2 48,17 1 64,-17-4-44,0 0 0,1 0 0,-1 0 0,0 1 0,0 0-1,-1 0 1,1 0 0,0 0 0,-1 1 0,1 0 0,-1 0-1,6 5 1,0 2-122,-1 1 0,1 0 0,8 14 0,-13-18-121,15 10 74,-18-16 101,0 1 0,1-1 0,-1 1 0,0-1 0,0 1 0,0 0 0,0 0 0,-1 0 0,1 0 0,2 3 0,-1-1 1,0 0 0,1 0 0,0 0 1,-1 0-1,2 0 0,-1-1 0,7 5 0,-7-5-2,0-1 0,0 2-1,0-1 1,0 0 0,0 1 0,-1 0-1,0 0 1,6 7 0,-10-8-7,2 0 0,17 13 8,49 39 430,-58-47-428,0-1-1,0 0 0,14 8 1,-17-12-1,1 1 0,-1 0 1,0 1-1,0-1 0,-1 1 1,1 0-1,-1 1 0,0-1 1,5 9-1,-8-12-11,-1-1 0,1 1-1,0 0 1,-1-1 0,1 1 0,0-1-1,0 0 1,0 0 0,0 0 0,0 0 0,0 0-1,0 0 1,0 0 0,1 0 0,-1-1-1,0 0 1,3 1 0,-2-1 15,0 1 1,-1 0-1,1-1 1,0 1-1,0 0 0,-1 0 1,1 1-1,-1-1 0,1 0 1,-1 1-1,0 0 1,3 2-1,11 11 31,1 0 1,0 0-1,1-2 1,29 18-1,-9 7-5,-20-31 5,-15-7-42,0 1-1,0 0 0,1 1 1,-1-1-1,0 0 1,0 1-1,4 3 1,8 8-42,-1-1 0,1 0 0,1-2 1,0 0-1,34 16 0,-25-15 180,31 20 0,-45-26-97,-9-3 19,24 12-2,28 21 0,-52-34-87,-1 0-60,25 23 55,18 12-234,14 2 360,-57-37-33,21 15 30,50 29-546,-23-15 558,-25-21-229,14 3 460,-36-11-307,0 0 0,1 0 0,-1 0 0,0 0 0,0 0 0,-1 0 0,1 1 0,0-1 0,0 1 0,-1-1-1,1 1 1,-1 0 0,1-1 0,-1 1 0,0 0 0,2 3 0,11 13 41,40 35-630,-15-25 372,-38-27 157,30 20 292,12 3-202,-42-23-68,-2-19-9074,-1 7 2393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1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11032,'6'3'234,"0"0"1,0 1 0,0 0-1,-1 1 1,1-1 0,-1 1 0,0 0-1,-1 0 1,6 8 0,23 22 142,119 110-426,-44-38 554,-6-10-541,-94-90 113,0 1 0,1-1 0,0 0 0,16 9 0,-10-7-34,0 1 0,0 0 0,-1 1 0,17 18 0,-30-28-963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7712,'90'78'3554,"20"17"-3506,-90-77 155,23 25 0,13 14 349,-35-38-137,-1 2 1,23 32 0,-30-36-256,0 0 0,2-1 0,0 0 0,0-1 0,29 20 1,29 19 72,-2 3 1,119 123 0,-179-169-239,85 85 378,-62-67-1274,-12-17-3105,-14-11-2780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general, LCT is </a:t>
            </a:r>
            <a:r>
              <a:rPr lang="en-GB" dirty="0" err="1"/>
              <a:t>higherat</a:t>
            </a:r>
            <a:r>
              <a:rPr lang="en-GB" dirty="0"/>
              <a:t> night, indicative of a deeper MABL. This is because </a:t>
            </a:r>
            <a:r>
              <a:rPr lang="en-GB" dirty="0" err="1"/>
              <a:t>theentrainment</a:t>
            </a:r>
            <a:r>
              <a:rPr lang="en-GB" dirty="0"/>
              <a:t> is strengthened by infrared radiation </a:t>
            </a:r>
            <a:r>
              <a:rPr lang="en-GB" dirty="0" err="1"/>
              <a:t>coolingat</a:t>
            </a:r>
            <a:r>
              <a:rPr lang="en-GB" dirty="0"/>
              <a:t> cloud top at night, but solar radiation weakens this </a:t>
            </a:r>
            <a:r>
              <a:rPr lang="en-GB" dirty="0" err="1"/>
              <a:t>effectin</a:t>
            </a:r>
            <a:r>
              <a:rPr lang="en-GB" dirty="0"/>
              <a:t> the day</a:t>
            </a:r>
          </a:p>
          <a:p>
            <a:endParaRPr lang="en-GB" dirty="0"/>
          </a:p>
          <a:p>
            <a:r>
              <a:rPr lang="en-GB" dirty="0"/>
              <a:t>Farther to the south </a:t>
            </a:r>
            <a:r>
              <a:rPr lang="en-GB" dirty="0" err="1"/>
              <a:t>awayfrom</a:t>
            </a:r>
            <a:r>
              <a:rPr lang="en-GB" dirty="0"/>
              <a:t> the Gulf Stream, the gradual southward decrease </a:t>
            </a:r>
            <a:r>
              <a:rPr lang="en-GB" dirty="0" err="1"/>
              <a:t>ofLCT</a:t>
            </a:r>
            <a:r>
              <a:rPr lang="en-GB" dirty="0"/>
              <a:t> from 358N is due to large-scale subsidence of </a:t>
            </a:r>
            <a:r>
              <a:rPr lang="en-GB" dirty="0" err="1"/>
              <a:t>thesubtropical</a:t>
            </a:r>
            <a:r>
              <a:rPr lang="en-GB" dirty="0"/>
              <a:t> high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2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Fields </a:t>
            </a:r>
            <a:r>
              <a:rPr lang="it-IT" dirty="0" err="1"/>
              <a:t>reconstructed</a:t>
            </a:r>
            <a:r>
              <a:rPr lang="it-IT" dirty="0"/>
              <a:t> with ERA Interim WITHOUT HIGH-PASS FILTER!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LEFT:  - blu line = freezing </a:t>
            </a:r>
            <a:r>
              <a:rPr lang="it-IT" dirty="0" err="1"/>
              <a:t>level</a:t>
            </a:r>
            <a:endParaRPr lang="it-IT" dirty="0"/>
          </a:p>
          <a:p>
            <a:r>
              <a:rPr lang="it-IT" dirty="0"/>
              <a:t>          - black </a:t>
            </a:r>
            <a:r>
              <a:rPr lang="it-IT" dirty="0" err="1"/>
              <a:t>contours</a:t>
            </a:r>
            <a:r>
              <a:rPr lang="it-IT" dirty="0"/>
              <a:t> = theta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The former peak of SST - SAT is </a:t>
            </a:r>
            <a:r>
              <a:rPr lang="en-GB" dirty="0" err="1"/>
              <a:t>becausethe</a:t>
            </a:r>
            <a:r>
              <a:rPr lang="en-GB" dirty="0"/>
              <a:t> atmospheric adjustment to the SST front is </a:t>
            </a:r>
            <a:r>
              <a:rPr lang="en-GB" dirty="0" err="1"/>
              <a:t>slowerthan</a:t>
            </a:r>
            <a:r>
              <a:rPr lang="en-GB" dirty="0"/>
              <a:t> the increase of SST when the MABL is advected </a:t>
            </a:r>
            <a:r>
              <a:rPr lang="en-GB" dirty="0" err="1"/>
              <a:t>bythe</a:t>
            </a:r>
            <a:r>
              <a:rPr lang="en-GB" dirty="0"/>
              <a:t> northerly wind from the cold to the warm water. </a:t>
            </a:r>
            <a:r>
              <a:rPr lang="en-GB" dirty="0" err="1"/>
              <a:t>Thelatter</a:t>
            </a:r>
            <a:r>
              <a:rPr lang="en-GB" dirty="0"/>
              <a:t> peak reﬂects the huge surface air </a:t>
            </a:r>
            <a:r>
              <a:rPr lang="en-GB" dirty="0" err="1"/>
              <a:t>temperaturecontrast</a:t>
            </a:r>
            <a:r>
              <a:rPr lang="en-GB" dirty="0"/>
              <a:t> between the ocean and continent in winter   </a:t>
            </a:r>
          </a:p>
          <a:p>
            <a:r>
              <a:rPr lang="en-GB" dirty="0"/>
              <a:t>the cross-frontal transition of low-</a:t>
            </a:r>
            <a:r>
              <a:rPr lang="en-GB" dirty="0" err="1"/>
              <a:t>levelclouds</a:t>
            </a:r>
            <a:r>
              <a:rPr lang="en-GB" dirty="0"/>
              <a:t> is more prevalent under surface northerlies</a:t>
            </a:r>
          </a:p>
          <a:p>
            <a:r>
              <a:rPr lang="en-US" dirty="0" err="1"/>
              <a:t>Theresulting</a:t>
            </a:r>
            <a:r>
              <a:rPr lang="en-US" dirty="0"/>
              <a:t> cold advection intensiﬁes heat and </a:t>
            </a:r>
            <a:r>
              <a:rPr lang="en-US" dirty="0" err="1"/>
              <a:t>moistureﬂux</a:t>
            </a:r>
            <a:r>
              <a:rPr lang="en-US" dirty="0"/>
              <a:t> out of the ocean to the atmosphere, and thus </a:t>
            </a:r>
            <a:r>
              <a:rPr lang="en-US" dirty="0" err="1"/>
              <a:t>favorsthe</a:t>
            </a:r>
            <a:r>
              <a:rPr lang="en-US" dirty="0"/>
              <a:t> formation of stratocumulus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07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DARDAR-MASK that </a:t>
            </a:r>
            <a:r>
              <a:rPr lang="en-GB" dirty="0" err="1"/>
              <a:t>combinesCloudSat</a:t>
            </a:r>
            <a:r>
              <a:rPr lang="en-GB" dirty="0"/>
              <a:t>, </a:t>
            </a:r>
            <a:r>
              <a:rPr lang="en-GB" dirty="0" err="1"/>
              <a:t>CALIPSO,and</a:t>
            </a:r>
            <a:r>
              <a:rPr lang="en-GB" dirty="0"/>
              <a:t> MODIS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69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200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Transition</a:t>
            </a:r>
            <a:r>
              <a:rPr lang="it-IT" dirty="0"/>
              <a:t> from a low-SST </a:t>
            </a:r>
            <a:r>
              <a:rPr lang="it-IT" dirty="0" err="1"/>
              <a:t>region</a:t>
            </a:r>
            <a:r>
              <a:rPr lang="it-IT" dirty="0"/>
              <a:t> to high-</a:t>
            </a:r>
            <a:r>
              <a:rPr lang="it-IT" dirty="0" err="1"/>
              <a:t>SSt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in low-</a:t>
            </a:r>
            <a:r>
              <a:rPr lang="it-IT" dirty="0" err="1"/>
              <a:t>level</a:t>
            </a:r>
            <a:r>
              <a:rPr lang="it-IT" dirty="0"/>
              <a:t> clouds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20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wind stress curl and divergence patterns are relatively stationary in space (above the SST fronts) which indicate their connection to the front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035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750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EE3B5-419B-40C7-9320-75035D41B58B}" type="datetimeFigureOut">
              <a:rPr lang="it-IT" smtClean="0"/>
              <a:t>11/04/2024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12" Type="http://schemas.openxmlformats.org/officeDocument/2006/relationships/hyperlink" Target="https://www.windy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0.PNG"/><Relationship Id="rId5" Type="http://schemas.openxmlformats.org/officeDocument/2006/relationships/image" Target="../media/image8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customXml" Target="../ink/ink5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.png"/><Relationship Id="rId21" Type="http://schemas.openxmlformats.org/officeDocument/2006/relationships/customXml" Target="../ink/ink11.xml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47" Type="http://schemas.openxmlformats.org/officeDocument/2006/relationships/customXml" Target="../ink/ink24.xml"/><Relationship Id="rId50" Type="http://schemas.openxmlformats.org/officeDocument/2006/relationships/image" Target="../media/image49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68" Type="http://schemas.openxmlformats.org/officeDocument/2006/relationships/image" Target="../media/image5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2.png"/><Relationship Id="rId29" Type="http://schemas.openxmlformats.org/officeDocument/2006/relationships/customXml" Target="../ink/ink15.xml"/><Relationship Id="rId11" Type="http://schemas.openxmlformats.org/officeDocument/2006/relationships/image" Target="../media/image29.png"/><Relationship Id="rId24" Type="http://schemas.openxmlformats.org/officeDocument/2006/relationships/image" Target="../media/image36.png"/><Relationship Id="rId32" Type="http://schemas.openxmlformats.org/officeDocument/2006/relationships/image" Target="../media/image40.png"/><Relationship Id="rId37" Type="http://schemas.openxmlformats.org/officeDocument/2006/relationships/customXml" Target="../ink/ink19.xml"/><Relationship Id="rId40" Type="http://schemas.openxmlformats.org/officeDocument/2006/relationships/image" Target="../media/image44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53.png"/><Relationship Id="rId66" Type="http://schemas.openxmlformats.org/officeDocument/2006/relationships/image" Target="../media/image57.png"/><Relationship Id="rId61" Type="http://schemas.openxmlformats.org/officeDocument/2006/relationships/customXml" Target="../ink/ink31.xml"/><Relationship Id="rId19" Type="http://schemas.openxmlformats.org/officeDocument/2006/relationships/customXml" Target="../ink/ink10.xml"/><Relationship Id="rId14" Type="http://schemas.openxmlformats.org/officeDocument/2006/relationships/image" Target="../media/image31.png"/><Relationship Id="rId22" Type="http://schemas.openxmlformats.org/officeDocument/2006/relationships/image" Target="../media/image35.png"/><Relationship Id="rId27" Type="http://schemas.openxmlformats.org/officeDocument/2006/relationships/customXml" Target="../ink/ink14.xml"/><Relationship Id="rId30" Type="http://schemas.openxmlformats.org/officeDocument/2006/relationships/image" Target="../media/image39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48.png"/><Relationship Id="rId56" Type="http://schemas.openxmlformats.org/officeDocument/2006/relationships/image" Target="../media/image52.png"/><Relationship Id="rId64" Type="http://schemas.openxmlformats.org/officeDocument/2006/relationships/image" Target="../media/image56.png"/><Relationship Id="rId8" Type="http://schemas.openxmlformats.org/officeDocument/2006/relationships/image" Target="../media/image26.png"/><Relationship Id="rId51" Type="http://schemas.openxmlformats.org/officeDocument/2006/relationships/customXml" Target="../ink/ink26.xml"/><Relationship Id="rId3" Type="http://schemas.openxmlformats.org/officeDocument/2006/relationships/customXml" Target="../ink/ink6.xml"/><Relationship Id="rId12" Type="http://schemas.openxmlformats.org/officeDocument/2006/relationships/image" Target="../media/image30.png"/><Relationship Id="rId17" Type="http://schemas.openxmlformats.org/officeDocument/2006/relationships/customXml" Target="../ink/ink9.xml"/><Relationship Id="rId25" Type="http://schemas.openxmlformats.org/officeDocument/2006/relationships/customXml" Target="../ink/ink13.xml"/><Relationship Id="rId33" Type="http://schemas.openxmlformats.org/officeDocument/2006/relationships/customXml" Target="../ink/ink17.xml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59" Type="http://schemas.openxmlformats.org/officeDocument/2006/relationships/customXml" Target="../ink/ink30.xml"/><Relationship Id="rId67" Type="http://schemas.openxmlformats.org/officeDocument/2006/relationships/image" Target="../media/image58.png"/><Relationship Id="rId20" Type="http://schemas.openxmlformats.org/officeDocument/2006/relationships/image" Target="../media/image34.png"/><Relationship Id="rId41" Type="http://schemas.openxmlformats.org/officeDocument/2006/relationships/customXml" Target="../ink/ink21.xml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5" Type="http://schemas.openxmlformats.org/officeDocument/2006/relationships/customXml" Target="../ink/ink8.xml"/><Relationship Id="rId23" Type="http://schemas.openxmlformats.org/officeDocument/2006/relationships/customXml" Target="../ink/ink12.xml"/><Relationship Id="rId28" Type="http://schemas.openxmlformats.org/officeDocument/2006/relationships/image" Target="../media/image38.png"/><Relationship Id="rId36" Type="http://schemas.openxmlformats.org/officeDocument/2006/relationships/image" Target="../media/image42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10" Type="http://schemas.openxmlformats.org/officeDocument/2006/relationships/image" Target="../media/image28.png"/><Relationship Id="rId31" Type="http://schemas.openxmlformats.org/officeDocument/2006/relationships/customXml" Target="../ink/ink16.xml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60" Type="http://schemas.openxmlformats.org/officeDocument/2006/relationships/image" Target="../media/image54.png"/><Relationship Id="rId65" Type="http://schemas.openxmlformats.org/officeDocument/2006/relationships/customXml" Target="../ink/ink33.xml"/><Relationship Id="rId9" Type="http://schemas.openxmlformats.org/officeDocument/2006/relationships/image" Target="../media/image27.png"/><Relationship Id="rId13" Type="http://schemas.openxmlformats.org/officeDocument/2006/relationships/customXml" Target="../ink/ink7.xml"/><Relationship Id="rId18" Type="http://schemas.openxmlformats.org/officeDocument/2006/relationships/image" Target="../media/image33.png"/><Relationship Id="rId39" Type="http://schemas.openxmlformats.org/officeDocument/2006/relationships/customXml" Target="../ink/ink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522515" y="4265539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L=200km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blipFill>
                <a:blip r:embed="rId4"/>
                <a:stretch>
                  <a:fillRect l="-1210" t="-1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C96F03-86C5-A235-CF3F-6B39D6C23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7" y="123363"/>
            <a:ext cx="8468907" cy="66112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AAF51C-3303-2BA6-8B56-C5131BD1A101}"/>
              </a:ext>
            </a:extLst>
          </p:cNvPr>
          <p:cNvSpPr txBox="1"/>
          <p:nvPr/>
        </p:nvSpPr>
        <p:spPr>
          <a:xfrm>
            <a:off x="282101" y="1132075"/>
            <a:ext cx="358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Clear positive </a:t>
            </a:r>
            <a:r>
              <a:rPr lang="it-IT" sz="2000" dirty="0" err="1"/>
              <a:t>correlations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for wind speeds &gt; 5 m/s …</a:t>
            </a:r>
            <a:endParaRPr lang="en-GB" sz="20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261F540-EB3E-6268-4020-32B304EAA0C4}"/>
              </a:ext>
            </a:extLst>
          </p:cNvPr>
          <p:cNvGrpSpPr/>
          <p:nvPr/>
        </p:nvGrpSpPr>
        <p:grpSpPr>
          <a:xfrm>
            <a:off x="4406630" y="359923"/>
            <a:ext cx="3219855" cy="2733473"/>
            <a:chOff x="4406630" y="359923"/>
            <a:chExt cx="3219855" cy="2733473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6474E834-4A16-CF81-3F9A-1A4A3CB043EE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59FBD843-3D28-EB33-D350-661288C04051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F72A8CC-9EA8-5E8D-BC0C-4E9BB4632B81}"/>
              </a:ext>
            </a:extLst>
          </p:cNvPr>
          <p:cNvGrpSpPr/>
          <p:nvPr/>
        </p:nvGrpSpPr>
        <p:grpSpPr>
          <a:xfrm>
            <a:off x="8540983" y="359923"/>
            <a:ext cx="3219855" cy="2733473"/>
            <a:chOff x="4406630" y="359923"/>
            <a:chExt cx="3219855" cy="27334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35ECCE3-7E89-D71F-46CA-A48F8BE036FF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BF4CF280-9E3F-2B2F-072D-324C25C3A874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73A6859-1E94-2B99-13EE-573123BC6EAA}"/>
              </a:ext>
            </a:extLst>
          </p:cNvPr>
          <p:cNvSpPr txBox="1"/>
          <p:nvPr/>
        </p:nvSpPr>
        <p:spPr>
          <a:xfrm>
            <a:off x="172595" y="4289898"/>
            <a:ext cx="3377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… </a:t>
            </a:r>
            <a:r>
              <a:rPr lang="it-IT" sz="2000" dirty="0" err="1"/>
              <a:t>confirmed</a:t>
            </a:r>
            <a:r>
              <a:rPr lang="it-IT" sz="2000" dirty="0"/>
              <a:t> by </a:t>
            </a:r>
            <a:r>
              <a:rPr lang="it-IT" sz="2000" b="1" dirty="0"/>
              <a:t>High-speed </a:t>
            </a:r>
            <a:r>
              <a:rPr lang="it-IT" sz="2000" b="1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correlations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Corr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coeff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much</a:t>
            </a:r>
            <a:r>
              <a:rPr lang="it-IT" sz="2000" dirty="0">
                <a:sym typeface="Wingdings" panose="05000000000000000000" pitchFamily="2" charset="2"/>
              </a:rPr>
              <a:t> do </a:t>
            </a:r>
            <a:r>
              <a:rPr lang="it-IT" sz="2000" dirty="0" err="1">
                <a:sym typeface="Wingdings" panose="05000000000000000000" pitchFamily="2" charset="2"/>
              </a:rPr>
              <a:t>depend</a:t>
            </a:r>
            <a:r>
              <a:rPr lang="it-IT" sz="2000" dirty="0">
                <a:sym typeface="Wingdings" panose="05000000000000000000" pitchFamily="2" charset="2"/>
              </a:rPr>
              <a:t> on model </a:t>
            </a:r>
            <a:r>
              <a:rPr lang="it-IT" sz="2000" dirty="0" err="1">
                <a:sym typeface="Wingdings" panose="05000000000000000000" pitchFamily="2" charset="2"/>
              </a:rPr>
              <a:t>resolution</a:t>
            </a:r>
            <a:r>
              <a:rPr lang="it-IT" sz="2000" dirty="0">
                <a:sym typeface="Wingdings" panose="05000000000000000000" pitchFamily="2" charset="2"/>
              </a:rPr>
              <a:t>!</a:t>
            </a:r>
            <a:endParaRPr lang="en-GB" sz="20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272FF1D-19B4-21B9-16E2-293B11AFAE5E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1416817" y="914400"/>
            <a:ext cx="39791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-&gt; 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endParaRPr lang="it-IT" dirty="0"/>
          </a:p>
          <a:p>
            <a:endParaRPr lang="it-IT" dirty="0"/>
          </a:p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CON BILANCIO CALORI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Generazione</a:t>
            </a:r>
            <a:r>
              <a:rPr lang="en-US" dirty="0">
                <a:sym typeface="Wingdings" panose="05000000000000000000" pitchFamily="2" charset="2"/>
              </a:rPr>
              <a:t> di </a:t>
            </a:r>
            <a:r>
              <a:rPr lang="en-US" dirty="0" err="1">
                <a:sym typeface="Wingdings" panose="05000000000000000000" pitchFamily="2" charset="2"/>
              </a:rPr>
              <a:t>circolazione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soleinodale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AB8F0-B89A-3C73-A264-79C27BA9FF99}"/>
              </a:ext>
            </a:extLst>
          </p:cNvPr>
          <p:cNvSpPr txBox="1"/>
          <p:nvPr/>
        </p:nvSpPr>
        <p:spPr>
          <a:xfrm>
            <a:off x="3033657" y="2505670"/>
            <a:ext cx="5970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How </a:t>
            </a:r>
            <a:r>
              <a:rPr lang="it-IT" sz="5400" dirty="0" err="1"/>
              <a:t>about</a:t>
            </a:r>
            <a:r>
              <a:rPr lang="it-IT" sz="5400" dirty="0"/>
              <a:t> clouds?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92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41" y="283493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4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2003, fig. 12</a:t>
            </a:r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84" y="844582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Immagine 18">
            <a:extLst>
              <a:ext uri="{FF2B5EF4-FFF2-40B4-BE49-F238E27FC236}">
                <a16:creationId xmlns:a16="http://schemas.microsoft.com/office/drawing/2014/main" id="{3C3299B3-468E-A52A-6F03-1FB9493570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241" y="2474828"/>
            <a:ext cx="5901991" cy="213601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CFFD780-0944-F48C-F63E-44279930D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908" y="2313460"/>
            <a:ext cx="5427083" cy="24587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/>
              <p:nvPr/>
            </p:nvSpPr>
            <p:spPr>
              <a:xfrm>
                <a:off x="2536371" y="4313464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6371" y="4313464"/>
                <a:ext cx="481693" cy="452624"/>
              </a:xfrm>
              <a:prstGeom prst="rect">
                <a:avLst/>
              </a:prstGeom>
              <a:blipFill>
                <a:blip r:embed="rId9"/>
                <a:stretch>
                  <a:fillRect r="-25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/>
              <p:nvPr/>
            </p:nvSpPr>
            <p:spPr>
              <a:xfrm>
                <a:off x="8633523" y="4477072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3523" y="4477072"/>
                <a:ext cx="481693" cy="452624"/>
              </a:xfrm>
              <a:prstGeom prst="rect">
                <a:avLst/>
              </a:prstGeom>
              <a:blipFill>
                <a:blip r:embed="rId10"/>
                <a:stretch>
                  <a:fillRect r="-25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e 27">
            <a:extLst>
              <a:ext uri="{FF2B5EF4-FFF2-40B4-BE49-F238E27FC236}">
                <a16:creationId xmlns:a16="http://schemas.microsoft.com/office/drawing/2014/main" id="{4CFACDD8-CE7F-9736-68FA-988967438174}"/>
              </a:ext>
            </a:extLst>
          </p:cNvPr>
          <p:cNvSpPr/>
          <p:nvPr/>
        </p:nvSpPr>
        <p:spPr>
          <a:xfrm>
            <a:off x="2727169" y="4170916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230B90A-A14D-AA63-3955-809478CA258F}"/>
              </a:ext>
            </a:extLst>
          </p:cNvPr>
          <p:cNvSpPr/>
          <p:nvPr/>
        </p:nvSpPr>
        <p:spPr>
          <a:xfrm>
            <a:off x="8926801" y="4444744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3" name="Connettore diritto 42">
            <a:extLst>
              <a:ext uri="{FF2B5EF4-FFF2-40B4-BE49-F238E27FC236}">
                <a16:creationId xmlns:a16="http://schemas.microsoft.com/office/drawing/2014/main" id="{1BEF9133-6661-5700-5A23-E2CB6D4DF98C}"/>
              </a:ext>
            </a:extLst>
          </p:cNvPr>
          <p:cNvCxnSpPr>
            <a:endCxn id="28" idx="3"/>
          </p:cNvCxnSpPr>
          <p:nvPr/>
        </p:nvCxnSpPr>
        <p:spPr>
          <a:xfrm flipH="1">
            <a:off x="2741828" y="3980688"/>
            <a:ext cx="190348" cy="271343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144BCAA-BD32-DE0D-128D-1B1680B8AFCC}"/>
              </a:ext>
            </a:extLst>
          </p:cNvPr>
          <p:cNvCxnSpPr>
            <a:cxnSpLocks/>
          </p:cNvCxnSpPr>
          <p:nvPr/>
        </p:nvCxnSpPr>
        <p:spPr>
          <a:xfrm flipH="1">
            <a:off x="8964188" y="3542834"/>
            <a:ext cx="637012" cy="97325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857B9715-3079-8E8C-2B46-DE3F7E47AD26}"/>
              </a:ext>
            </a:extLst>
          </p:cNvPr>
          <p:cNvCxnSpPr/>
          <p:nvPr/>
        </p:nvCxnSpPr>
        <p:spPr>
          <a:xfrm>
            <a:off x="2727169" y="3980688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3871FE6-E0B9-D02D-CCED-FB2BB9943C76}"/>
              </a:ext>
            </a:extLst>
          </p:cNvPr>
          <p:cNvCxnSpPr/>
          <p:nvPr/>
        </p:nvCxnSpPr>
        <p:spPr>
          <a:xfrm>
            <a:off x="9347425" y="3555026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/>
              <p:nvPr/>
            </p:nvSpPr>
            <p:spPr>
              <a:xfrm>
                <a:off x="9512808" y="3244334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2808" y="3244334"/>
                <a:ext cx="743712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76D354B9-D6E4-8943-F914-1AB9B24E1F9A}"/>
                  </a:ext>
                </a:extLst>
              </p:cNvPr>
              <p:cNvSpPr txBox="1"/>
              <p:nvPr/>
            </p:nvSpPr>
            <p:spPr>
              <a:xfrm>
                <a:off x="2843784" y="3690909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76D354B9-D6E4-8943-F914-1AB9B24E1F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784" y="3690909"/>
                <a:ext cx="743712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E0F85B6A-BD7B-F7A6-E314-7E9EBE1D948C}"/>
              </a:ext>
            </a:extLst>
          </p:cNvPr>
          <p:cNvGrpSpPr/>
          <p:nvPr/>
        </p:nvGrpSpPr>
        <p:grpSpPr>
          <a:xfrm>
            <a:off x="9601200" y="3546511"/>
            <a:ext cx="1197000" cy="957600"/>
            <a:chOff x="9596088" y="3545232"/>
            <a:chExt cx="1197000" cy="95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14:cNvPr>
                <p14:cNvContentPartPr/>
                <p14:nvPr/>
              </p14:nvContentPartPr>
              <p14:xfrm>
                <a:off x="9596088" y="3550272"/>
                <a:ext cx="1173600" cy="952560"/>
              </p14:xfrm>
            </p:contentPart>
          </mc:Choice>
          <mc:Fallback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9968" y="3544152"/>
                  <a:ext cx="11858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14:cNvPr>
                <p14:cNvContentPartPr/>
                <p14:nvPr/>
              </p14:nvContentPartPr>
              <p14:xfrm>
                <a:off x="9596088" y="3545232"/>
                <a:ext cx="217800" cy="198720"/>
              </p14:xfrm>
            </p:contentPart>
          </mc:Choice>
          <mc:Fallback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89968" y="3539112"/>
                  <a:ext cx="230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14:cNvPr>
                <p14:cNvContentPartPr/>
                <p14:nvPr/>
              </p14:nvContentPartPr>
              <p14:xfrm>
                <a:off x="9620928" y="3580152"/>
                <a:ext cx="368640" cy="339120"/>
              </p14:xfrm>
            </p:contentPart>
          </mc:Choice>
          <mc:Fallback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14808" y="3574032"/>
                  <a:ext cx="38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14:cNvPr>
                <p14:cNvContentPartPr/>
                <p14:nvPr/>
              </p14:nvContentPartPr>
              <p14:xfrm>
                <a:off x="9616248" y="3545232"/>
                <a:ext cx="303840" cy="26748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10128" y="3539112"/>
                  <a:ext cx="31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14:cNvPr>
                <p14:cNvContentPartPr/>
                <p14:nvPr/>
              </p14:nvContentPartPr>
              <p14:xfrm>
                <a:off x="9669888" y="3608232"/>
                <a:ext cx="319320" cy="30636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63768" y="3602112"/>
                  <a:ext cx="331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14:cNvPr>
                <p14:cNvContentPartPr/>
                <p14:nvPr/>
              </p14:nvContentPartPr>
              <p14:xfrm>
                <a:off x="9771768" y="3695712"/>
                <a:ext cx="309240" cy="260280"/>
              </p14:xfrm>
            </p:contentPart>
          </mc:Choice>
          <mc:Fallback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65648" y="3689592"/>
                  <a:ext cx="32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14:cNvPr>
                <p14:cNvContentPartPr/>
                <p14:nvPr/>
              </p14:nvContentPartPr>
              <p14:xfrm>
                <a:off x="9834048" y="3755112"/>
                <a:ext cx="314640" cy="28728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7928" y="3748992"/>
                  <a:ext cx="32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14:cNvPr>
                <p14:cNvContentPartPr/>
                <p14:nvPr/>
              </p14:nvContentPartPr>
              <p14:xfrm>
                <a:off x="9914328" y="3828552"/>
                <a:ext cx="361440" cy="313200"/>
              </p14:xfrm>
            </p:contentPart>
          </mc:Choice>
          <mc:Fallback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08208" y="3822432"/>
                  <a:ext cx="373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14:cNvPr>
                <p14:cNvContentPartPr/>
                <p14:nvPr/>
              </p14:nvContentPartPr>
              <p14:xfrm>
                <a:off x="10086768" y="3976512"/>
                <a:ext cx="270720" cy="235800"/>
              </p14:xfrm>
            </p:contentPart>
          </mc:Choice>
          <mc:Fallback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80648" y="3970392"/>
                  <a:ext cx="28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14:cNvPr>
                <p14:cNvContentPartPr/>
                <p14:nvPr/>
              </p14:nvContentPartPr>
              <p14:xfrm>
                <a:off x="10084968" y="3972912"/>
                <a:ext cx="379800" cy="290160"/>
              </p14:xfrm>
            </p:contentPart>
          </mc:Choice>
          <mc:Fallback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78848" y="3966792"/>
                  <a:ext cx="39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14:cNvPr>
                <p14:cNvContentPartPr/>
                <p14:nvPr/>
              </p14:nvContentPartPr>
              <p14:xfrm>
                <a:off x="10099368" y="4006392"/>
                <a:ext cx="333360" cy="242640"/>
              </p14:xfrm>
            </p:contentPart>
          </mc:Choice>
          <mc:Fallback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93248" y="4000272"/>
                  <a:ext cx="34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14:cNvPr>
                <p14:cNvContentPartPr/>
                <p14:nvPr/>
              </p14:nvContentPartPr>
              <p14:xfrm>
                <a:off x="10191888" y="4069392"/>
                <a:ext cx="320400" cy="241200"/>
              </p14:xfrm>
            </p:contentPart>
          </mc:Choice>
          <mc:Fallback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85768" y="4063272"/>
                  <a:ext cx="332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14:cNvPr>
                <p14:cNvContentPartPr/>
                <p14:nvPr/>
              </p14:nvContentPartPr>
              <p14:xfrm>
                <a:off x="10283688" y="4155072"/>
                <a:ext cx="339480" cy="226080"/>
              </p14:xfrm>
            </p:contentPart>
          </mc:Choice>
          <mc:Fallback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77568" y="4148952"/>
                  <a:ext cx="35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14:cNvPr>
                <p14:cNvContentPartPr/>
                <p14:nvPr/>
              </p14:nvContentPartPr>
              <p14:xfrm>
                <a:off x="10411128" y="4226712"/>
                <a:ext cx="289800" cy="207360"/>
              </p14:xfrm>
            </p:contentPart>
          </mc:Choice>
          <mc:Fallback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05008" y="4220592"/>
                  <a:ext cx="30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14:cNvPr>
                <p14:cNvContentPartPr/>
                <p14:nvPr/>
              </p14:nvContentPartPr>
              <p14:xfrm>
                <a:off x="10479528" y="4285392"/>
                <a:ext cx="313560" cy="210240"/>
              </p14:xfrm>
            </p:contentPart>
          </mc:Choice>
          <mc:Fallback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73408" y="4279272"/>
                  <a:ext cx="325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14:cNvPr>
                <p14:cNvContentPartPr/>
                <p14:nvPr/>
              </p14:nvContentPartPr>
              <p14:xfrm>
                <a:off x="9618048" y="3548472"/>
                <a:ext cx="345600" cy="313560"/>
              </p14:xfrm>
            </p:contentPart>
          </mc:Choice>
          <mc:Fallback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11928" y="3542352"/>
                  <a:ext cx="357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14:cNvPr>
                <p14:cNvContentPartPr/>
                <p14:nvPr/>
              </p14:nvContentPartPr>
              <p14:xfrm>
                <a:off x="9746568" y="3648192"/>
                <a:ext cx="1028160" cy="848880"/>
              </p14:xfrm>
            </p:contentPart>
          </mc:Choice>
          <mc:Fallback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0448" y="3642072"/>
                  <a:ext cx="10404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14:cNvPr>
                <p14:cNvContentPartPr/>
                <p14:nvPr/>
              </p14:nvContentPartPr>
              <p14:xfrm>
                <a:off x="10740888" y="4471152"/>
                <a:ext cx="24120" cy="19800"/>
              </p14:xfrm>
            </p:contentPart>
          </mc:Choice>
          <mc:Fallback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34768" y="4465032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20BCA384-5A86-748B-9431-BBF65AE5EDB6}"/>
              </a:ext>
            </a:extLst>
          </p:cNvPr>
          <p:cNvGrpSpPr/>
          <p:nvPr/>
        </p:nvGrpSpPr>
        <p:grpSpPr>
          <a:xfrm>
            <a:off x="2931768" y="4000632"/>
            <a:ext cx="346680" cy="268200"/>
            <a:chOff x="2931768" y="4000632"/>
            <a:chExt cx="346680" cy="26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103" name="Input penna 102">
                  <a:extLst>
                    <a:ext uri="{FF2B5EF4-FFF2-40B4-BE49-F238E27FC236}">
                      <a16:creationId xmlns:a16="http://schemas.microsoft.com/office/drawing/2014/main" id="{2C5E8085-67F8-862E-68AD-CED768A35B68}"/>
                    </a:ext>
                  </a:extLst>
                </p14:cNvPr>
                <p14:cNvContentPartPr/>
                <p14:nvPr/>
              </p14:nvContentPartPr>
              <p14:xfrm>
                <a:off x="2934288" y="4002432"/>
                <a:ext cx="139680" cy="108720"/>
              </p14:xfrm>
            </p:contentPart>
          </mc:Choice>
          <mc:Fallback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C5E8085-67F8-862E-68AD-CED768A35B6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928168" y="3996312"/>
                  <a:ext cx="151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104" name="Input penna 103">
                  <a:extLst>
                    <a:ext uri="{FF2B5EF4-FFF2-40B4-BE49-F238E27FC236}">
                      <a16:creationId xmlns:a16="http://schemas.microsoft.com/office/drawing/2014/main" id="{069ED7BF-BFA9-2488-26A2-EC8BDF3401CC}"/>
                    </a:ext>
                  </a:extLst>
                </p14:cNvPr>
                <p14:cNvContentPartPr/>
                <p14:nvPr/>
              </p14:nvContentPartPr>
              <p14:xfrm>
                <a:off x="2958768" y="4020432"/>
                <a:ext cx="159840" cy="135360"/>
              </p14:xfrm>
            </p:contentPart>
          </mc:Choice>
          <mc:Fallback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069ED7BF-BFA9-2488-26A2-EC8BDF3401C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952648" y="4014312"/>
                  <a:ext cx="172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BEBEBFF9-B82E-3402-C18E-A55E82DA252D}"/>
                    </a:ext>
                  </a:extLst>
                </p14:cNvPr>
                <p14:cNvContentPartPr/>
                <p14:nvPr/>
              </p14:nvContentPartPr>
              <p14:xfrm>
                <a:off x="3042288" y="4107912"/>
                <a:ext cx="157680" cy="102600"/>
              </p14:xfrm>
            </p:contentPart>
          </mc:Choice>
          <mc:Fallback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BEBEBFF9-B82E-3402-C18E-A55E82DA252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036168" y="4101792"/>
                  <a:ext cx="169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106" name="Input penna 105">
                  <a:extLst>
                    <a:ext uri="{FF2B5EF4-FFF2-40B4-BE49-F238E27FC236}">
                      <a16:creationId xmlns:a16="http://schemas.microsoft.com/office/drawing/2014/main" id="{CE593E1F-885A-E2B5-6AE9-B83C5109F674}"/>
                    </a:ext>
                  </a:extLst>
                </p14:cNvPr>
                <p14:cNvContentPartPr/>
                <p14:nvPr/>
              </p14:nvContentPartPr>
              <p14:xfrm>
                <a:off x="2932488" y="4001352"/>
                <a:ext cx="339480" cy="266400"/>
              </p14:xfrm>
            </p:contentPart>
          </mc:Choice>
          <mc:Fallback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E593E1F-885A-E2B5-6AE9-B83C5109F67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26368" y="3995232"/>
                  <a:ext cx="351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107" name="Input penna 106">
                  <a:extLst>
                    <a:ext uri="{FF2B5EF4-FFF2-40B4-BE49-F238E27FC236}">
                      <a16:creationId xmlns:a16="http://schemas.microsoft.com/office/drawing/2014/main" id="{E2D19EE0-5BDC-6D57-CC81-94BA7B6E22EE}"/>
                    </a:ext>
                  </a:extLst>
                </p14:cNvPr>
                <p14:cNvContentPartPr/>
                <p14:nvPr/>
              </p14:nvContentPartPr>
              <p14:xfrm>
                <a:off x="2931768" y="4000632"/>
                <a:ext cx="339120" cy="262080"/>
              </p14:xfrm>
            </p:contentPart>
          </mc:Choice>
          <mc:Fallback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E2D19EE0-5BDC-6D57-CC81-94BA7B6E22EE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25648" y="3994512"/>
                  <a:ext cx="35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20DAD7FF-C64F-D869-7890-8A7A1B8FD062}"/>
                    </a:ext>
                  </a:extLst>
                </p14:cNvPr>
                <p14:cNvContentPartPr/>
                <p14:nvPr/>
              </p14:nvContentPartPr>
              <p14:xfrm>
                <a:off x="3019968" y="4069392"/>
                <a:ext cx="258480" cy="188280"/>
              </p14:xfrm>
            </p:contentPart>
          </mc:Choice>
          <mc:Fallback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20DAD7FF-C64F-D869-7890-8A7A1B8FD062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13848" y="4063272"/>
                  <a:ext cx="27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E7BA5BD8-1E48-BAE7-F2B2-B9FF9426D63F}"/>
                    </a:ext>
                  </a:extLst>
                </p14:cNvPr>
                <p14:cNvContentPartPr/>
                <p14:nvPr/>
              </p14:nvContentPartPr>
              <p14:xfrm>
                <a:off x="2938248" y="4010712"/>
                <a:ext cx="247320" cy="191160"/>
              </p14:xfrm>
            </p:contentPart>
          </mc:Choice>
          <mc:Fallback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BA5BD8-1E48-BAE7-F2B2-B9FF9426D63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932128" y="4004592"/>
                  <a:ext cx="25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0913C139-7CB5-90BA-34C9-803DBC23AB7F}"/>
                    </a:ext>
                  </a:extLst>
                </p14:cNvPr>
                <p14:cNvContentPartPr/>
                <p14:nvPr/>
              </p14:nvContentPartPr>
              <p14:xfrm>
                <a:off x="3053808" y="4123032"/>
                <a:ext cx="194400" cy="145800"/>
              </p14:xfrm>
            </p:contentPart>
          </mc:Choice>
          <mc:Fallback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913C139-7CB5-90BA-34C9-803DBC23AB7F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047688" y="4116912"/>
                  <a:ext cx="20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682B559A-C471-5E8A-2B2F-BFE12ED8EC3C}"/>
                    </a:ext>
                  </a:extLst>
                </p14:cNvPr>
                <p14:cNvContentPartPr/>
                <p14:nvPr/>
              </p14:nvContentPartPr>
              <p14:xfrm>
                <a:off x="2964888" y="4012152"/>
                <a:ext cx="290520" cy="250920"/>
              </p14:xfrm>
            </p:contentPart>
          </mc:Choice>
          <mc:Fallback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682B559A-C471-5E8A-2B2F-BFE12ED8EC3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958768" y="4006032"/>
                  <a:ext cx="302760" cy="26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/>
              <p:nvPr/>
            </p:nvSpPr>
            <p:spPr>
              <a:xfrm>
                <a:off x="10561608" y="4508714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608" y="4508714"/>
                <a:ext cx="404532" cy="338554"/>
              </a:xfrm>
              <a:prstGeom prst="rect">
                <a:avLst/>
              </a:prstGeom>
              <a:blipFill>
                <a:blip r:embed="rId67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/>
              <p:nvPr/>
            </p:nvSpPr>
            <p:spPr>
              <a:xfrm>
                <a:off x="3064764" y="4240392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764" y="4240392"/>
                <a:ext cx="404532" cy="338554"/>
              </a:xfrm>
              <a:prstGeom prst="rect">
                <a:avLst/>
              </a:prstGeom>
              <a:blipFill>
                <a:blip r:embed="rId68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217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28" grpId="0" animBg="1"/>
      <p:bldP spid="28" grpId="1" animBg="1"/>
      <p:bldP spid="30" grpId="0" animBg="1"/>
      <p:bldP spid="30" grpId="1" animBg="1"/>
      <p:bldP spid="64" grpId="0"/>
      <p:bldP spid="66" grpId="0"/>
      <p:bldP spid="115" grpId="0"/>
      <p:bldP spid="1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381839"/>
            <a:ext cx="4342584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FBE186-1969-B136-4CEC-EDBD0678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32931"/>
            <a:ext cx="9922100" cy="47857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8B4F2-52E6-CC4E-0BF2-322B28268F2A}"/>
              </a:ext>
            </a:extLst>
          </p:cNvPr>
          <p:cNvSpPr txBox="1"/>
          <p:nvPr/>
        </p:nvSpPr>
        <p:spPr>
          <a:xfrm>
            <a:off x="10370372" y="6339555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2AA72-2182-AC2B-BB23-0A4D0C7124FB}"/>
              </a:ext>
            </a:extLst>
          </p:cNvPr>
          <p:cNvSpPr txBox="1"/>
          <p:nvPr/>
        </p:nvSpPr>
        <p:spPr>
          <a:xfrm>
            <a:off x="1764253" y="311972"/>
            <a:ext cx="485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Daily</a:t>
            </a:r>
            <a:r>
              <a:rPr lang="it-IT" sz="2000" dirty="0"/>
              <a:t> winter </a:t>
            </a:r>
            <a:r>
              <a:rPr lang="it-IT" sz="2000" dirty="0" err="1"/>
              <a:t>cycle</a:t>
            </a:r>
            <a:r>
              <a:rPr lang="it-IT" sz="2000" dirty="0"/>
              <a:t> in low-</a:t>
            </a:r>
            <a:r>
              <a:rPr lang="it-IT" sz="2000" dirty="0" err="1"/>
              <a:t>level</a:t>
            </a:r>
            <a:r>
              <a:rPr lang="it-IT" sz="2000" dirty="0"/>
              <a:t> cloud tops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75011A3-8373-6346-D182-5B1FE2BAE073}"/>
              </a:ext>
            </a:extLst>
          </p:cNvPr>
          <p:cNvGrpSpPr/>
          <p:nvPr/>
        </p:nvGrpSpPr>
        <p:grpSpPr>
          <a:xfrm>
            <a:off x="402480" y="565026"/>
            <a:ext cx="5039284" cy="4587638"/>
            <a:chOff x="778997" y="1500941"/>
            <a:chExt cx="5039284" cy="458763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B024A47-6CAE-D6C6-03A9-36AFCAAF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46" y="1500941"/>
              <a:ext cx="4328535" cy="45876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4280E67-D1BE-8ED6-9C15-657AA425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97" y="1635163"/>
              <a:ext cx="823031" cy="398033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AC27F342-7508-F61F-01D0-6CDB6ACA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337" y="565026"/>
            <a:ext cx="4465842" cy="45876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BC8DFB-4DBF-E426-1385-C77BA3E3F840}"/>
              </a:ext>
            </a:extLst>
          </p:cNvPr>
          <p:cNvSpPr txBox="1"/>
          <p:nvPr/>
        </p:nvSpPr>
        <p:spPr>
          <a:xfrm>
            <a:off x="666974" y="5325035"/>
            <a:ext cx="46473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seasonal</a:t>
            </a:r>
            <a:r>
              <a:rPr lang="it-IT" sz="2000" b="1" dirty="0"/>
              <a:t> </a:t>
            </a:r>
            <a:r>
              <a:rPr lang="it-IT" sz="2000" b="1" dirty="0" err="1"/>
              <a:t>climatology</a:t>
            </a:r>
            <a:r>
              <a:rPr lang="it-IT" sz="2000" b="1" dirty="0"/>
              <a:t> </a:t>
            </a:r>
            <a:r>
              <a:rPr lang="it-IT" dirty="0"/>
              <a:t>of </a:t>
            </a:r>
            <a:r>
              <a:rPr lang="it-IT" dirty="0" err="1"/>
              <a:t>profiles</a:t>
            </a:r>
            <a:endParaRPr lang="it-IT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nonetheless</a:t>
            </a:r>
            <a:r>
              <a:rPr lang="it-IT" dirty="0">
                <a:sym typeface="Wingdings" panose="05000000000000000000" pitchFamily="2" charset="2"/>
              </a:rPr>
              <a:t>, more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50% of the </a:t>
            </a:r>
            <a:r>
              <a:rPr lang="it-IT" dirty="0" err="1">
                <a:sym typeface="Wingdings" panose="05000000000000000000" pitchFamily="2" charset="2"/>
              </a:rPr>
              <a:t>cases</a:t>
            </a:r>
            <a:r>
              <a:rPr lang="it-IT" dirty="0">
                <a:sym typeface="Wingdings" panose="05000000000000000000" pitchFamily="2" charset="2"/>
              </a:rPr>
              <a:t> involve a </a:t>
            </a:r>
            <a:r>
              <a:rPr lang="it-IT" dirty="0" err="1">
                <a:sym typeface="Wingdings" panose="05000000000000000000" pitchFamily="2" charset="2"/>
              </a:rPr>
              <a:t>northerly</a:t>
            </a:r>
            <a:r>
              <a:rPr lang="it-IT" dirty="0">
                <a:sym typeface="Wingdings" panose="05000000000000000000" pitchFamily="2" charset="2"/>
              </a:rPr>
              <a:t> flow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425CE-8428-E52F-8DE0-D5435DCEC9CD}"/>
              </a:ext>
            </a:extLst>
          </p:cNvPr>
          <p:cNvSpPr txBox="1"/>
          <p:nvPr/>
        </p:nvSpPr>
        <p:spPr>
          <a:xfrm>
            <a:off x="6840336" y="5152664"/>
            <a:ext cx="4928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Climatology</a:t>
            </a:r>
            <a:r>
              <a:rPr lang="it-IT" sz="2000" b="1" dirty="0"/>
              <a:t> for </a:t>
            </a:r>
            <a:r>
              <a:rPr lang="it-IT" sz="2000" b="1" dirty="0" err="1"/>
              <a:t>northerly</a:t>
            </a:r>
            <a:r>
              <a:rPr lang="it-IT" sz="2000" b="1" dirty="0"/>
              <a:t> flow </a:t>
            </a:r>
            <a:r>
              <a:rPr lang="it-IT" sz="2000" b="1" dirty="0" err="1"/>
              <a:t>conditions</a:t>
            </a:r>
            <a:endParaRPr lang="it-IT" sz="2000" b="1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importance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warm</a:t>
            </a:r>
            <a:r>
              <a:rPr lang="it-IT" dirty="0">
                <a:sym typeface="Wingdings" panose="05000000000000000000" pitchFamily="2" charset="2"/>
              </a:rPr>
              <a:t> SST in </a:t>
            </a:r>
            <a:r>
              <a:rPr lang="it-IT" dirty="0" err="1">
                <a:sym typeface="Wingdings" panose="05000000000000000000" pitchFamily="2" charset="2"/>
              </a:rPr>
              <a:t>attenuating</a:t>
            </a:r>
            <a:r>
              <a:rPr lang="it-IT" dirty="0">
                <a:sym typeface="Wingdings" panose="05000000000000000000" pitchFamily="2" charset="2"/>
              </a:rPr>
              <a:t> large scale </a:t>
            </a:r>
            <a:r>
              <a:rPr lang="it-IT" dirty="0" err="1">
                <a:sym typeface="Wingdings" panose="05000000000000000000" pitchFamily="2" charset="2"/>
              </a:rPr>
              <a:t>subsidence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5558E0-DE35-5CF8-79AD-E197746A01DE}"/>
              </a:ext>
            </a:extLst>
          </p:cNvPr>
          <p:cNvSpPr txBox="1"/>
          <p:nvPr/>
        </p:nvSpPr>
        <p:spPr>
          <a:xfrm>
            <a:off x="10185688" y="6292974"/>
            <a:ext cx="1583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089923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4CBF0E-469E-3557-96CA-0E87C7AB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5" y="75732"/>
            <a:ext cx="6944694" cy="670653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9D96F2-12DB-A6DC-ADA1-D068F6B62C45}"/>
              </a:ext>
            </a:extLst>
          </p:cNvPr>
          <p:cNvSpPr txBox="1"/>
          <p:nvPr/>
        </p:nvSpPr>
        <p:spPr>
          <a:xfrm>
            <a:off x="627100" y="2959111"/>
            <a:ext cx="314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ym typeface="Wingdings" panose="05000000000000000000" pitchFamily="2" charset="2"/>
              </a:rPr>
              <a:t> </a:t>
            </a:r>
            <a:r>
              <a:rPr lang="it-IT" b="1" dirty="0" err="1"/>
              <a:t>Northerly</a:t>
            </a:r>
            <a:r>
              <a:rPr lang="it-IT" b="1" dirty="0"/>
              <a:t> flow </a:t>
            </a:r>
            <a:r>
              <a:rPr lang="it-IT" b="1" dirty="0" err="1"/>
              <a:t>climatology</a:t>
            </a:r>
            <a:r>
              <a:rPr lang="it-IT" b="1" dirty="0"/>
              <a:t> in </a:t>
            </a:r>
            <a:r>
              <a:rPr lang="it-IT" b="1" i="1" dirty="0" err="1"/>
              <a:t>Liu</a:t>
            </a:r>
            <a:r>
              <a:rPr lang="it-IT" b="1" i="1" dirty="0"/>
              <a:t> et al. 2014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in line with high-res </a:t>
            </a:r>
            <a:r>
              <a:rPr lang="it-IT" b="1" dirty="0" err="1"/>
              <a:t>coupled</a:t>
            </a:r>
            <a:r>
              <a:rPr lang="it-IT" b="1" dirty="0"/>
              <a:t> </a:t>
            </a:r>
            <a:r>
              <a:rPr lang="it-IT" b="1" dirty="0" err="1"/>
              <a:t>simulations</a:t>
            </a:r>
            <a:r>
              <a:rPr lang="it-IT" b="1" dirty="0"/>
              <a:t>!</a:t>
            </a:r>
            <a:endParaRPr lang="en-GB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5CC4C1-7AA4-9EBA-84B3-E796CB254B67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55E202-0634-4B29-8799-292BFE082CD8}"/>
              </a:ext>
            </a:extLst>
          </p:cNvPr>
          <p:cNvSpPr txBox="1"/>
          <p:nvPr/>
        </p:nvSpPr>
        <p:spPr>
          <a:xfrm>
            <a:off x="627100" y="753247"/>
            <a:ext cx="383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Vertical cross </a:t>
            </a:r>
            <a:r>
              <a:rPr lang="it-IT" dirty="0" err="1"/>
              <a:t>section</a:t>
            </a:r>
            <a:r>
              <a:rPr lang="it-IT" dirty="0"/>
              <a:t>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meridional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shades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Full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arrows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MABL </a:t>
            </a:r>
            <a:r>
              <a:rPr lang="it-IT" sz="1600" dirty="0"/>
              <a:t>(</a:t>
            </a:r>
            <a:r>
              <a:rPr lang="it-IT" sz="1600" dirty="0" err="1"/>
              <a:t>dotted</a:t>
            </a:r>
            <a:r>
              <a:rPr lang="it-IT" sz="1600" dirty="0"/>
              <a:t>)</a:t>
            </a:r>
          </a:p>
          <a:p>
            <a:r>
              <a:rPr lang="en-GB" sz="2000" dirty="0"/>
              <a:t>during  a cold front passage!</a:t>
            </a:r>
          </a:p>
        </p:txBody>
      </p:sp>
    </p:spTree>
    <p:extLst>
      <p:ext uri="{BB962C8B-B14F-4D97-AF65-F5344CB8AC3E}">
        <p14:creationId xmlns:p14="http://schemas.microsoft.com/office/powerpoint/2010/main" val="16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FDF43F-44D3-6C90-43DF-DCC232AA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213"/>
            <a:ext cx="12192000" cy="350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25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569E36C-3907-0AD0-8873-8E2BC113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29" y="1404655"/>
            <a:ext cx="6992326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8442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04EF86-DE4E-D2BD-2ADF-7D9CA97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862658"/>
            <a:ext cx="5765004" cy="48819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9481B9-826D-6BDE-BE0C-D3ED039D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1" y="862658"/>
            <a:ext cx="4838407" cy="47565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F57C7F-F96B-E881-FDD3-839B2C4BCF15}"/>
              </a:ext>
            </a:extLst>
          </p:cNvPr>
          <p:cNvSpPr txBox="1"/>
          <p:nvPr/>
        </p:nvSpPr>
        <p:spPr>
          <a:xfrm>
            <a:off x="871369" y="30121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are the low-</a:t>
            </a:r>
            <a:r>
              <a:rPr lang="it-IT" dirty="0" err="1"/>
              <a:t>level</a:t>
            </a:r>
            <a:r>
              <a:rPr lang="it-IT" dirty="0"/>
              <a:t> clouds  </a:t>
            </a:r>
            <a:r>
              <a:rPr lang="it-IT" dirty="0" err="1"/>
              <a:t>composed</a:t>
            </a:r>
            <a:r>
              <a:rPr lang="it-IT" dirty="0"/>
              <a:t> of?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9E07B-1A48-8DF3-0253-8B365EE91FC2}"/>
              </a:ext>
            </a:extLst>
          </p:cNvPr>
          <p:cNvSpPr txBox="1"/>
          <p:nvPr/>
        </p:nvSpPr>
        <p:spPr>
          <a:xfrm>
            <a:off x="10273552" y="6239436"/>
            <a:ext cx="1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CDD896-7341-C7BE-DA22-097A62C0443D}"/>
              </a:ext>
            </a:extLst>
          </p:cNvPr>
          <p:cNvSpPr txBox="1"/>
          <p:nvPr/>
        </p:nvSpPr>
        <p:spPr>
          <a:xfrm>
            <a:off x="623944" y="5938221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climatologies</a:t>
            </a:r>
            <a:r>
              <a:rPr lang="it-IT" dirty="0"/>
              <a:t> for cloud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DARDAR-MASK    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196B82-6CF2-5119-AED3-F2AC2902551A}"/>
              </a:ext>
            </a:extLst>
          </p:cNvPr>
          <p:cNvSpPr txBox="1"/>
          <p:nvPr/>
        </p:nvSpPr>
        <p:spPr>
          <a:xfrm>
            <a:off x="5303520" y="5931316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product combines remote sensing outputs from </a:t>
            </a:r>
            <a:r>
              <a:rPr lang="it-IT" dirty="0" err="1">
                <a:sym typeface="Wingdings" panose="05000000000000000000" pitchFamily="2" charset="2"/>
              </a:rPr>
              <a:t>CloudSat</a:t>
            </a:r>
            <a:r>
              <a:rPr lang="it-IT" dirty="0">
                <a:sym typeface="Wingdings" panose="05000000000000000000" pitchFamily="2" charset="2"/>
              </a:rPr>
              <a:t>,</a:t>
            </a:r>
            <a:r>
              <a:rPr lang="en-GB" dirty="0"/>
              <a:t> CALIPSO and MODIS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32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963C5F-2BD4-99F7-C89C-3B81BF41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30" y="0"/>
            <a:ext cx="6965933" cy="6828238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1B15A4-BD8A-8E1F-25B4-DA9A21F7070B}"/>
              </a:ext>
            </a:extLst>
          </p:cNvPr>
          <p:cNvGrpSpPr/>
          <p:nvPr/>
        </p:nvGrpSpPr>
        <p:grpSpPr>
          <a:xfrm>
            <a:off x="3064747" y="894303"/>
            <a:ext cx="6662057" cy="1145512"/>
            <a:chOff x="3064747" y="894303"/>
            <a:chExt cx="6662057" cy="114551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D7D5B72-4AA2-BCF0-9DE3-A2527DA4AD50}"/>
                </a:ext>
              </a:extLst>
            </p:cNvPr>
            <p:cNvSpPr/>
            <p:nvPr/>
          </p:nvSpPr>
          <p:spPr>
            <a:xfrm>
              <a:off x="7727182" y="894303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104B190E-BE8D-6789-4828-D4C823F66FFA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064747" y="1457011"/>
              <a:ext cx="4662435" cy="100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4BADE8C-C6DE-9CBA-CEE8-856DB85079F3}"/>
              </a:ext>
            </a:extLst>
          </p:cNvPr>
          <p:cNvGrpSpPr/>
          <p:nvPr/>
        </p:nvGrpSpPr>
        <p:grpSpPr>
          <a:xfrm>
            <a:off x="3064747" y="4257152"/>
            <a:ext cx="3544643" cy="1145512"/>
            <a:chOff x="3064747" y="4257152"/>
            <a:chExt cx="3544643" cy="114551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21F7271-3E53-4358-DD7D-277CBA2E1B86}"/>
                </a:ext>
              </a:extLst>
            </p:cNvPr>
            <p:cNvSpPr/>
            <p:nvPr/>
          </p:nvSpPr>
          <p:spPr>
            <a:xfrm>
              <a:off x="4609768" y="4257152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1F8D74A-17EC-7D64-EAE2-E956CC8BB44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4747" y="4829908"/>
              <a:ext cx="1545021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/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Transition seasons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Intermediate </a:t>
                </a:r>
                <a:r>
                  <a:rPr lang="it-IT" dirty="0" err="1"/>
                  <a:t>response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Lower cloud coverage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SST-SAT distributions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blipFill>
                <a:blip r:embed="rId4"/>
                <a:stretch>
                  <a:fillRect l="-1833" t="-1653" r="-1833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B7586A-CDEE-5F79-DB51-05973F964ECF}"/>
              </a:ext>
            </a:extLst>
          </p:cNvPr>
          <p:cNvSpPr txBox="1"/>
          <p:nvPr/>
        </p:nvSpPr>
        <p:spPr>
          <a:xfrm>
            <a:off x="160774" y="4048597"/>
            <a:ext cx="2903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Summer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frequent</a:t>
            </a:r>
            <a:r>
              <a:rPr lang="it-IT" dirty="0"/>
              <a:t> </a:t>
            </a:r>
            <a:r>
              <a:rPr lang="it-IT" dirty="0" err="1"/>
              <a:t>southerly</a:t>
            </a:r>
            <a:r>
              <a:rPr lang="it-IT" dirty="0"/>
              <a:t> flow</a:t>
            </a:r>
          </a:p>
          <a:p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 MABL </a:t>
            </a:r>
            <a:r>
              <a:rPr lang="it-IT" dirty="0" err="1">
                <a:sym typeface="Wingdings" panose="05000000000000000000" pitchFamily="2" charset="2"/>
              </a:rPr>
              <a:t>stabilization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Much </a:t>
            </a:r>
            <a:r>
              <a:rPr lang="it-IT" dirty="0" err="1">
                <a:sym typeface="Wingdings" panose="05000000000000000000" pitchFamily="2" charset="2"/>
              </a:rPr>
              <a:t>lower</a:t>
            </a:r>
            <a:r>
              <a:rPr lang="it-IT" dirty="0">
                <a:sym typeface="Wingdings" panose="05000000000000000000" pitchFamily="2" charset="2"/>
              </a:rPr>
              <a:t> cloud coverage vs. DJF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5210AEF-F1B3-1EF7-264B-9794563778AF}"/>
              </a:ext>
            </a:extLst>
          </p:cNvPr>
          <p:cNvGrpSpPr/>
          <p:nvPr/>
        </p:nvGrpSpPr>
        <p:grpSpPr>
          <a:xfrm>
            <a:off x="3064747" y="1657978"/>
            <a:ext cx="6662057" cy="3744686"/>
            <a:chOff x="3064747" y="1657978"/>
            <a:chExt cx="6662057" cy="3744686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97CBBE3-41D2-36CE-D759-4CD4CF6EF927}"/>
                </a:ext>
              </a:extLst>
            </p:cNvPr>
            <p:cNvSpPr/>
            <p:nvPr/>
          </p:nvSpPr>
          <p:spPr>
            <a:xfrm>
              <a:off x="7837714" y="4257152"/>
              <a:ext cx="1889090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97F948A-344D-CCB9-C3F3-7C83908E75FC}"/>
                </a:ext>
              </a:extLst>
            </p:cNvPr>
            <p:cNvCxnSpPr/>
            <p:nvPr/>
          </p:nvCxnSpPr>
          <p:spPr>
            <a:xfrm flipH="1" flipV="1">
              <a:off x="3064747" y="1657978"/>
              <a:ext cx="4772967" cy="25991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30E88D-DD00-4A95-1D12-939540A053AF}"/>
              </a:ext>
            </a:extLst>
          </p:cNvPr>
          <p:cNvSpPr txBox="1"/>
          <p:nvPr/>
        </p:nvSpPr>
        <p:spPr>
          <a:xfrm>
            <a:off x="10411027" y="6366913"/>
            <a:ext cx="1631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33172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5E0FDD-E1E2-40DA-635A-31CA69C0AEB6}"/>
              </a:ext>
            </a:extLst>
          </p:cNvPr>
          <p:cNvSpPr txBox="1"/>
          <p:nvPr/>
        </p:nvSpPr>
        <p:spPr>
          <a:xfrm>
            <a:off x="2508738" y="2100106"/>
            <a:ext cx="7174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               </a:t>
            </a:r>
            <a:r>
              <a:rPr lang="it-IT" sz="4800" b="1" dirty="0" err="1"/>
              <a:t>Seasonality</a:t>
            </a:r>
            <a:r>
              <a:rPr lang="it-IT" sz="4800" dirty="0"/>
              <a:t>: </a:t>
            </a:r>
          </a:p>
          <a:p>
            <a:r>
              <a:rPr lang="it-IT" sz="4800" dirty="0"/>
              <a:t>     a </a:t>
            </a:r>
            <a:r>
              <a:rPr lang="it-IT" sz="4800" dirty="0" err="1"/>
              <a:t>broader</a:t>
            </a:r>
            <a:r>
              <a:rPr lang="it-IT" sz="4800" dirty="0"/>
              <a:t> </a:t>
            </a:r>
            <a:r>
              <a:rPr lang="it-IT" sz="4800" dirty="0" err="1"/>
              <a:t>perspective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103610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mappa, natura&#10;&#10;Descrizione generata automaticamente">
            <a:extLst>
              <a:ext uri="{FF2B5EF4-FFF2-40B4-BE49-F238E27FC236}">
                <a16:creationId xmlns:a16="http://schemas.microsoft.com/office/drawing/2014/main" id="{C8A05613-91DD-E7F0-BABA-771708F2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86" y="418680"/>
            <a:ext cx="7697274" cy="60206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18558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5" y="458811"/>
            <a:ext cx="7483876" cy="57833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6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625430"/>
            <a:ext cx="4378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 in winter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/>
              <a:t>Deep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dimoninates</a:t>
            </a:r>
            <a:r>
              <a:rPr lang="it-IT" sz="2000" dirty="0"/>
              <a:t> in </a:t>
            </a:r>
            <a:r>
              <a:rPr lang="it-IT" sz="2000" dirty="0" err="1"/>
              <a:t>summer</a:t>
            </a:r>
            <a:r>
              <a:rPr lang="it-IT" sz="2000" dirty="0"/>
              <a:t> </a:t>
            </a:r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</a:t>
            </a: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with clear </a:t>
                </a:r>
                <a:r>
                  <a:rPr lang="it-IT" dirty="0" err="1"/>
                  <a:t>consequences</a:t>
                </a:r>
                <a:r>
                  <a:rPr lang="it-IT" dirty="0"/>
                  <a:t> on e.g. </a:t>
                </a:r>
                <a:r>
                  <a:rPr lang="it-IT" dirty="0" err="1"/>
                  <a:t>precipitation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r>
                  <a:rPr lang="it-IT" b="1" dirty="0">
                    <a:sym typeface="Wingdings" panose="05000000000000000000" pitchFamily="2" charset="2"/>
                  </a:rPr>
                  <a:t> </a:t>
                </a:r>
                <a:r>
                  <a:rPr lang="it-IT" b="1" dirty="0"/>
                  <a:t>Band of </a:t>
                </a:r>
                <a:r>
                  <a:rPr lang="it-IT" b="1" dirty="0" err="1"/>
                  <a:t>anchored</a:t>
                </a:r>
                <a:r>
                  <a:rPr lang="it-IT" b="1" dirty="0"/>
                  <a:t> </a:t>
                </a:r>
                <a:r>
                  <a:rPr lang="it-IT" b="1" dirty="0" err="1"/>
                  <a:t>precipitation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it-IT" b="1" dirty="0"/>
                  <a:t> 7 mm/day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blipFill>
                <a:blip r:embed="rId3"/>
                <a:stretch>
                  <a:fillRect l="-1606" t="-825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4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52" y="1075383"/>
            <a:ext cx="9496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/>
              <p:nvPr/>
            </p:nvSpPr>
            <p:spPr>
              <a:xfrm>
                <a:off x="471434" y="1043500"/>
                <a:ext cx="3738615" cy="31316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GS = </a:t>
                </a:r>
                <a:r>
                  <a:rPr lang="it-IT" dirty="0" err="1"/>
                  <a:t>strongest</a:t>
                </a:r>
                <a:r>
                  <a:rPr lang="it-IT" dirty="0"/>
                  <a:t> </a:t>
                </a:r>
                <a:r>
                  <a:rPr lang="it-IT" dirty="0" err="1"/>
                  <a:t>example</a:t>
                </a:r>
                <a:r>
                  <a:rPr lang="it-IT" dirty="0"/>
                  <a:t> of WBC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26 – 29 </a:t>
                </a:r>
                <a:r>
                  <a:rPr lang="it-IT" dirty="0" err="1"/>
                  <a:t>degC</a:t>
                </a:r>
                <a:r>
                  <a:rPr lang="it-IT" dirty="0"/>
                  <a:t> </a:t>
                </a:r>
                <a:r>
                  <a:rPr lang="it-IT" dirty="0" err="1"/>
                  <a:t>mxa</a:t>
                </a:r>
                <a:r>
                  <a:rPr lang="it-IT" dirty="0"/>
                  <a:t> </a:t>
                </a:r>
                <a:r>
                  <a:rPr lang="it-IT" dirty="0" err="1"/>
                  <a:t>temps</a:t>
                </a:r>
                <a:endParaRPr lang="it-IT" dirty="0"/>
              </a:p>
              <a:p>
                <a:r>
                  <a:rPr lang="it-IT" dirty="0"/>
                  <a:t>High </a:t>
                </a:r>
                <a:r>
                  <a:rPr lang="it-IT" dirty="0" err="1"/>
                  <a:t>seasonal</a:t>
                </a:r>
                <a:r>
                  <a:rPr lang="it-IT" dirty="0"/>
                  <a:t> </a:t>
                </a:r>
                <a:r>
                  <a:rPr lang="it-IT" dirty="0" err="1"/>
                  <a:t>variability</a:t>
                </a:r>
                <a:endParaRPr lang="it-IT" dirty="0"/>
              </a:p>
              <a:p>
                <a:r>
                  <a:rPr lang="it-IT" dirty="0" err="1"/>
                  <a:t>Strongest</a:t>
                </a:r>
                <a:r>
                  <a:rPr lang="it-IT" dirty="0"/>
                  <a:t> SST </a:t>
                </a:r>
                <a:r>
                  <a:rPr lang="it-IT" dirty="0" err="1"/>
                  <a:t>grads</a:t>
                </a:r>
                <a:r>
                  <a:rPr lang="it-IT" dirty="0"/>
                  <a:t> in winter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see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Here </a:t>
                </a:r>
                <a:r>
                  <a:rPr lang="it-IT" dirty="0" err="1"/>
                  <a:t>gradients</a:t>
                </a:r>
                <a:r>
                  <a:rPr lang="it-IT" dirty="0"/>
                  <a:t> </a:t>
                </a:r>
                <a:r>
                  <a:rPr lang="it-IT" dirty="0" err="1"/>
                  <a:t>approx</a:t>
                </a:r>
                <a:r>
                  <a:rPr lang="it-IT" dirty="0"/>
                  <a:t>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60 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4" y="1043500"/>
                <a:ext cx="3738615" cy="3131691"/>
              </a:xfrm>
              <a:prstGeom prst="rect">
                <a:avLst/>
              </a:prstGeom>
              <a:blipFill>
                <a:blip r:embed="rId5"/>
                <a:stretch>
                  <a:fillRect l="-1303" t="-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features       </a:t>
            </a:r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/>
              <a:t> </a:t>
            </a:r>
            <a:r>
              <a:rPr lang="it-IT" dirty="0" err="1"/>
              <a:t>varying</a:t>
            </a:r>
            <a:r>
              <a:rPr lang="it-IT" dirty="0"/>
              <a:t> with time!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221064" y="4193910"/>
            <a:ext cx="496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  </a:t>
            </a:r>
            <a:r>
              <a:rPr lang="it-IT" sz="1400" dirty="0"/>
              <a:t>(</a:t>
            </a:r>
            <a:r>
              <a:rPr lang="it-IT" sz="1400" dirty="0" err="1"/>
              <a:t>Lindzen</a:t>
            </a:r>
            <a:r>
              <a:rPr lang="it-IT" sz="1400" dirty="0"/>
              <a:t> and </a:t>
            </a:r>
            <a:r>
              <a:rPr lang="it-IT" sz="1400" dirty="0" err="1"/>
              <a:t>Nigam</a:t>
            </a:r>
            <a:r>
              <a:rPr lang="it-IT" sz="1400" dirty="0"/>
              <a:t> ‘87)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62838" y="606601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73240" y="6025823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1447</Words>
  <Application>Microsoft Office PowerPoint</Application>
  <PresentationFormat>Widescreen</PresentationFormat>
  <Paragraphs>247</Paragraphs>
  <Slides>40</Slides>
  <Notes>18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40</vt:i4>
      </vt:variant>
    </vt:vector>
  </HeadingPairs>
  <TitlesOfParts>
    <vt:vector size="46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alessandro storer</cp:lastModifiedBy>
  <cp:revision>41</cp:revision>
  <dcterms:created xsi:type="dcterms:W3CDTF">2024-04-08T16:59:26Z</dcterms:created>
  <dcterms:modified xsi:type="dcterms:W3CDTF">2024-04-11T08:36:19Z</dcterms:modified>
</cp:coreProperties>
</file>